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9420-1EBC-2594-C013-7C8BC53E0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D4ADF-2844-72F7-A54E-3060F774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4C75B-6BFE-F97C-5DAC-16A73955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2221-1BE1-BF11-51E5-898CED66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A8AD-A044-0745-140D-5375994C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1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24C0-62B2-42B2-5E00-BE397474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3E87C-0558-6A43-72A8-A61BD7A4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209F-684B-28D3-87E1-9C918E23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3AC26-A7B2-9E78-B5FD-6CB95D40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3F6A1-73AB-6784-BDC4-8BB0B19B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0425E9-3967-474A-8E59-CBCD00BD8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D6A9E-FB23-0107-7E64-0844C5955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C103D-7CDF-6730-DD55-AD8AF7E5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21DB8-8A35-34EB-DECF-9F3F3B7E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06DA-48BE-F789-E04D-52BCCBB5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FAAC-F4A3-6263-E121-54A4972D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5E13-3375-C93A-20F3-81E676214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CC9A-71A3-762D-B927-06B5812A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34642-E4AA-39A7-577E-5D616A12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6872B-227F-02CC-2A8D-8CD885C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4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F636-632C-ABFF-CF39-65BBA340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0FA03-561B-3EFF-761F-E9E366C4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2B0A-F304-C788-F69C-76F19E64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EE14C-DCA6-E504-1C9D-52BF6E9E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9FF35-FB8B-4E96-36FB-C089D62F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B99-C797-EEC5-7921-2EF8347F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58873-7FB9-E98A-BD84-D3B409D04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06E94-EA67-75B5-CF80-6E4CD207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1EDBE-7D35-1DD9-0313-A3DAB2ED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27879-22E6-CF34-8C24-EB804FC6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8B3A5-7DB4-DA5F-0AAE-FA88ED17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8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A7BC-46B3-9B6E-41B0-12AE03F7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66A19-C31D-72D1-5FF1-2093122FF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9E692-D955-11FA-0510-21FFC84D4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5FEB6-EA1D-A74D-334B-DCA0439DE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5DB00-450A-08FD-7A72-444776C4C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2881D-ADBF-6B50-243B-88BFEEF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E997B-4945-D248-7AA0-A78FDF37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9B7C5-B49C-B67D-09CE-461A8557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FBD7-A595-AA08-9614-6C96A932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9A517-A539-FD4E-495F-3A7FFFC5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BF140-50CB-2B3F-6BFC-D5F4A5B1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BB043-F332-5F88-FB64-6C4DB353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3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891D9-6E59-89D4-23CA-746A0AC7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29CFE-8AC3-EF0C-CDA3-F5BFCBA4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38C8B-73F1-24E0-D3F0-9E69E799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8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CE44-C4A5-BC39-6624-6D92367C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D6D4-8667-217B-BFB1-A6F852A7D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550-CCFA-A978-9B3D-2C99F489E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0E6DF-C259-6059-FBCB-EF063F5D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7BFCC-9BD2-5C8D-78FA-F8801853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CF86-D44F-68F0-4AB2-0C9B1FE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6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B3D1-3284-B644-F0E1-7BFABF0A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AD3C9-ECBC-03E1-E47E-4AFA11190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D0333-1EA8-05C1-1F99-71BFAFC6F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E05F0-4666-BD8E-C3A2-5D92F5E8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6311-A587-C6B1-9773-432035B2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79B45-8160-ED63-B6C0-34BB053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30E2C-BB87-96D1-1986-7612C314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E966-7F8A-C8A0-A8D7-D0544C92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C2B46-D6A6-E05A-E402-118AE06B6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E8C66-97EB-400C-B62C-A8962EC90B5A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AF84-963C-B6EB-84A3-2B9E9F350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780B-689E-B83C-F83D-AC95F0245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65F0A-08BA-4BF8-8AB0-498172E1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583F-070B-BD25-60B5-782942485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Cyclist Annual Memberships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26C4D-B2CF-AE9A-31FD-F6C140B97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do Member and Casual Riders Compare?</a:t>
            </a:r>
          </a:p>
        </p:txBody>
      </p:sp>
    </p:spTree>
    <p:extLst>
      <p:ext uri="{BB962C8B-B14F-4D97-AF65-F5344CB8AC3E}">
        <p14:creationId xmlns:p14="http://schemas.microsoft.com/office/powerpoint/2010/main" val="221956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E55D-3E4E-D5AA-93F0-466C46A3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Geographical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60C44-2F3E-CB37-85A9-CCCEE982A7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appears to be two distinct regions of rentals</a:t>
            </a:r>
          </a:p>
          <a:p>
            <a:r>
              <a:rPr lang="en-US" dirty="0"/>
              <a:t>Most casual rentals are located near the Navy Pier and Grant Park</a:t>
            </a:r>
          </a:p>
          <a:p>
            <a:r>
              <a:rPr lang="en-US" dirty="0"/>
              <a:t>More member rentals are located within the city itself</a:t>
            </a:r>
          </a:p>
        </p:txBody>
      </p:sp>
      <p:pic>
        <p:nvPicPr>
          <p:cNvPr id="6" name="Content Placeholder 5" descr="A map of a city&#10;&#10;Description automatically generated">
            <a:extLst>
              <a:ext uri="{FF2B5EF4-FFF2-40B4-BE49-F238E27FC236}">
                <a16:creationId xmlns:a16="http://schemas.microsoft.com/office/drawing/2014/main" id="{8B1265DE-BCA7-2CA0-762D-F97825953C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9000"/>
            <a:ext cx="5181600" cy="4144588"/>
          </a:xfrm>
        </p:spPr>
      </p:pic>
    </p:spTree>
    <p:extLst>
      <p:ext uri="{BB962C8B-B14F-4D97-AF65-F5344CB8AC3E}">
        <p14:creationId xmlns:p14="http://schemas.microsoft.com/office/powerpoint/2010/main" val="79104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A393-631C-4B4A-FA1E-743D6519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Key Findings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B35B7-2CAD-6776-7420-05FBD2C88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Casuals tend to finish their rides where they start, whereas members tend to finish in a different place than they start</a:t>
            </a:r>
          </a:p>
          <a:p>
            <a:r>
              <a:rPr lang="en-US" sz="2200" dirty="0"/>
              <a:t>A majority of </a:t>
            </a:r>
            <a:r>
              <a:rPr lang="en-US" sz="2200"/>
              <a:t>casual riders </a:t>
            </a:r>
            <a:r>
              <a:rPr lang="en-US" sz="2200" dirty="0"/>
              <a:t>are in the Grant Park/Navy Peer location</a:t>
            </a:r>
          </a:p>
          <a:p>
            <a:r>
              <a:rPr lang="en-US" sz="2200" dirty="0"/>
              <a:t>Casual riders commute further than the average member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 descr="Young man holding bike">
            <a:extLst>
              <a:ext uri="{FF2B5EF4-FFF2-40B4-BE49-F238E27FC236}">
                <a16:creationId xmlns:a16="http://schemas.microsoft.com/office/drawing/2014/main" id="{46B1885B-C44C-08D0-17A9-B456A4FA6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2087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600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7761-3AF0-8D0A-9FB8-BBBFC805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Business Task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02C521-22AB-A4E1-4846-D4D99C8AE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Cyclistic’s finance analysts have determined that annual memberships are more profitable than casual riders</a:t>
            </a:r>
          </a:p>
          <a:p>
            <a:r>
              <a:rPr lang="en-US" sz="1900"/>
              <a:t>Therefore we’d like to convert casual riders into subscription rides</a:t>
            </a:r>
          </a:p>
          <a:p>
            <a:r>
              <a:rPr lang="en-US" sz="1900"/>
              <a:t>So how to subscribed members compare to casual members?</a:t>
            </a:r>
          </a:p>
          <a:p>
            <a:r>
              <a:rPr lang="en-US" sz="1900"/>
              <a:t>Are there any casual members we could convert to subscribed members based on their habits?</a:t>
            </a:r>
          </a:p>
        </p:txBody>
      </p:sp>
      <p:pic>
        <p:nvPicPr>
          <p:cNvPr id="7" name="Content Placeholder 6" descr="Cyclist riding bicycles on road during daytime">
            <a:extLst>
              <a:ext uri="{FF2B5EF4-FFF2-40B4-BE49-F238E27FC236}">
                <a16:creationId xmlns:a16="http://schemas.microsoft.com/office/drawing/2014/main" id="{A0458E20-11A4-E29F-E877-A28E7C8FA9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6" r="1242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456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B14C0-D411-30E5-87D5-EBCAED2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Description of the Data Sources</a:t>
            </a:r>
          </a:p>
        </p:txBody>
      </p:sp>
      <p:pic>
        <p:nvPicPr>
          <p:cNvPr id="7" name="Content Placeholder 6" descr="Office building overlayed with stock market graphs">
            <a:extLst>
              <a:ext uri="{FF2B5EF4-FFF2-40B4-BE49-F238E27FC236}">
                <a16:creationId xmlns:a16="http://schemas.microsoft.com/office/drawing/2014/main" id="{A23F9487-8FA0-F05E-803D-E3A464160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4" r="611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6EF43-DC4D-E476-06AD-EA0A9FC43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Data comes from Q2-Q4 of 2019 and Q1 of 2020 from the company’s internal data</a:t>
            </a:r>
          </a:p>
          <a:p>
            <a:r>
              <a:rPr lang="en-US" sz="2200"/>
              <a:t>Between the Q4 and Q1 data sets, Cyclistic changed how it was storing user information, so data had to be processed to ensure proper merger of the data sets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59241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D4292-EE6E-5A48-34DF-513BC934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 Processing </a:t>
            </a:r>
          </a:p>
        </p:txBody>
      </p:sp>
      <p:pic>
        <p:nvPicPr>
          <p:cNvPr id="7" name="Content Placeholder 6" descr="Machine gears">
            <a:extLst>
              <a:ext uri="{FF2B5EF4-FFF2-40B4-BE49-F238E27FC236}">
                <a16:creationId xmlns:a16="http://schemas.microsoft.com/office/drawing/2014/main" id="{3009B055-F320-4E12-C9C3-EDD808535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4" r="2983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8FCAD-2D8C-C669-947D-071B5DC2C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Data was initially processed in R</a:t>
            </a:r>
          </a:p>
          <a:p>
            <a:r>
              <a:rPr lang="en-US" sz="2000"/>
              <a:t>R was used to standardize column headings, properly format data, and calculate ride times (in seconds)</a:t>
            </a:r>
          </a:p>
          <a:p>
            <a:r>
              <a:rPr lang="en-US" sz="2000"/>
              <a:t>This data was then exported as composite of the four quarters and loaded into Tableau</a:t>
            </a:r>
          </a:p>
          <a:p>
            <a:r>
              <a:rPr lang="en-US" sz="2000"/>
              <a:t>Tableau as then used to generate visualizations of the data and identify trends</a:t>
            </a:r>
          </a:p>
          <a:p>
            <a:r>
              <a:rPr lang="en-US" sz="2000"/>
              <a:t>Because 2020 Q1 data did not have customer IDs, it was not possible to uniquely identify customers and their ages, so age information had to be omitted</a:t>
            </a:r>
          </a:p>
        </p:txBody>
      </p:sp>
    </p:spTree>
    <p:extLst>
      <p:ext uri="{BB962C8B-B14F-4D97-AF65-F5344CB8AC3E}">
        <p14:creationId xmlns:p14="http://schemas.microsoft.com/office/powerpoint/2010/main" val="104755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A1D87-E59C-2141-3DA7-BA6EEB6A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– Gender 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37800-A988-9867-780D-F6241F38B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Based on riders who reported their gender, the membership of Cyclisic is predominately male</a:t>
            </a:r>
          </a:p>
          <a:p>
            <a:r>
              <a:rPr lang="en-US" sz="2200"/>
              <a:t>Whereas the casual membership, while majority male, is less male dominated</a:t>
            </a:r>
          </a:p>
        </p:txBody>
      </p:sp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E8F21A66-946F-CDC4-06F4-720227410F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825429"/>
            <a:ext cx="5458968" cy="3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B89F9-F90A-AE40-64D5-06C8B9DE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– Commute Distances by Month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CDEA9-4243-B4C2-C2A5-7881437D4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Based on time of year, the average commute time of casual users is higher than that of members</a:t>
            </a:r>
          </a:p>
          <a:p>
            <a:r>
              <a:rPr lang="en-US" sz="2200"/>
              <a:t>This average commute time also spikes in the April to May months, but stay steady throughout the rest of the year</a:t>
            </a:r>
          </a:p>
        </p:txBody>
      </p:sp>
      <p:pic>
        <p:nvPicPr>
          <p:cNvPr id="10" name="Content Placeholder 9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BEB9D357-A916-C74A-B71F-A805580F5F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668483"/>
            <a:ext cx="5458968" cy="35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5F61A-8721-0399-0667-CB3F0CF8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– Commute Distances by Day of the Week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B8A0-52F4-E33F-DE26-4F0E78034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Similarly, the average commute time for casuals is much higher than that for members throughout the week</a:t>
            </a:r>
          </a:p>
          <a:p>
            <a:endParaRPr lang="en-US" sz="2200" dirty="0"/>
          </a:p>
        </p:txBody>
      </p:sp>
      <p:pic>
        <p:nvPicPr>
          <p:cNvPr id="6" name="Content Placeholder 5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6B201E48-0D97-57FC-3118-EE2B94BC0D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84243"/>
            <a:ext cx="5458968" cy="38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EEAA75-AA19-426C-A43C-35F6F911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F1B5-C3B9-0935-EAEA-7014D942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7" y="349664"/>
            <a:ext cx="5562868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Summary – Starting and Finishing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561F-17DB-906F-1F1A-6F1830DD4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988" y="2620641"/>
            <a:ext cx="5555425" cy="30237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If we look at starting verses finishing destinations, members tend to finish at a location different where they start for the most 10 most common centers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9144" y="198171"/>
            <a:ext cx="5191082" cy="3104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graph with orange bars&#10;&#10;Description automatically generated">
            <a:extLst>
              <a:ext uri="{FF2B5EF4-FFF2-40B4-BE49-F238E27FC236}">
                <a16:creationId xmlns:a16="http://schemas.microsoft.com/office/drawing/2014/main" id="{5F1B71EF-926E-C509-7F7F-148818161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62" y="1159287"/>
            <a:ext cx="4731046" cy="118276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B19363-8354-4E75-A15C-A08F75517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9144" y="3527725"/>
            <a:ext cx="5191082" cy="3104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with orange bars&#10;&#10;Description automatically generated">
            <a:extLst>
              <a:ext uri="{FF2B5EF4-FFF2-40B4-BE49-F238E27FC236}">
                <a16:creationId xmlns:a16="http://schemas.microsoft.com/office/drawing/2014/main" id="{C19B37D6-B830-4D73-BD14-7B26345DA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63" y="4488840"/>
            <a:ext cx="4731046" cy="118276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8773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2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C5A442-E2D0-4F6D-894C-999AF89A7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F1B5-C3B9-0935-EAEA-7014D942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Summary – Starting and Finishing Casuals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561F-17DB-906F-1F1A-6F1830DD4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988" y="2620641"/>
            <a:ext cx="5837750" cy="30237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This is in contrast to casual riders, who tend to finish at the same place they start</a:t>
            </a:r>
          </a:p>
          <a:p>
            <a:r>
              <a:rPr lang="en-US" sz="2000"/>
              <a:t>Casual riders appear to not being going to a destination, unlike members, but rather making a roundtrip on their ride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277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with a bar&#10;&#10;Description automatically generated">
            <a:extLst>
              <a:ext uri="{FF2B5EF4-FFF2-40B4-BE49-F238E27FC236}">
                <a16:creationId xmlns:a16="http://schemas.microsoft.com/office/drawing/2014/main" id="{2610A5F8-8FEC-4CB2-6F8B-F8F1D2DB1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3" y="1260123"/>
            <a:ext cx="4235516" cy="10588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B19363-8354-4E75-A15C-A08F75517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429000"/>
            <a:ext cx="4647368" cy="277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050D81CD-9528-DB4F-25C4-5B6FC5D84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4" y="4289448"/>
            <a:ext cx="4235516" cy="10588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463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Cyclist Annual Memberships</vt:lpstr>
      <vt:lpstr>Business Task</vt:lpstr>
      <vt:lpstr>Description of the Data Sources</vt:lpstr>
      <vt:lpstr>Data Processing </vt:lpstr>
      <vt:lpstr>Summary – Gender </vt:lpstr>
      <vt:lpstr>Summary – Commute Distances by Month</vt:lpstr>
      <vt:lpstr>Summary – Commute Distances by Day of the Week</vt:lpstr>
      <vt:lpstr>Summary – Starting and Finishing Members</vt:lpstr>
      <vt:lpstr>Summary – Starting and Finishing Casuals</vt:lpstr>
      <vt:lpstr>Summary – Geographical Areas</vt:lpstr>
      <vt:lpstr>Key Findings</vt:lpstr>
    </vt:vector>
  </TitlesOfParts>
  <Company>Wake Tech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 Annual Memberships</dc:title>
  <dc:creator>Michael Stewart</dc:creator>
  <cp:lastModifiedBy>Michael Stewart</cp:lastModifiedBy>
  <cp:revision>4</cp:revision>
  <dcterms:created xsi:type="dcterms:W3CDTF">2023-10-01T19:09:50Z</dcterms:created>
  <dcterms:modified xsi:type="dcterms:W3CDTF">2023-10-02T12:22:04Z</dcterms:modified>
</cp:coreProperties>
</file>